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2" r:id="rId1"/>
  </p:sldMasterIdLst>
  <p:notesMasterIdLst>
    <p:notesMasterId r:id="rId17"/>
  </p:notesMasterIdLst>
  <p:handoutMasterIdLst>
    <p:handoutMasterId r:id="rId18"/>
  </p:handoutMasterIdLst>
  <p:sldIdLst>
    <p:sldId id="1034" r:id="rId2"/>
    <p:sldId id="1039" r:id="rId3"/>
    <p:sldId id="1035" r:id="rId4"/>
    <p:sldId id="1036" r:id="rId5"/>
    <p:sldId id="570" r:id="rId6"/>
    <p:sldId id="574" r:id="rId7"/>
    <p:sldId id="575" r:id="rId8"/>
    <p:sldId id="576" r:id="rId9"/>
    <p:sldId id="1040" r:id="rId10"/>
    <p:sldId id="1037" r:id="rId11"/>
    <p:sldId id="1041" r:id="rId12"/>
    <p:sldId id="1038" r:id="rId13"/>
    <p:sldId id="1043" r:id="rId14"/>
    <p:sldId id="782" r:id="rId15"/>
    <p:sldId id="104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DA149CF-59C6-EB41-B782-046C7E8B98D9}">
          <p14:sldIdLst>
            <p14:sldId id="1034"/>
            <p14:sldId id="1039"/>
            <p14:sldId id="1035"/>
            <p14:sldId id="1036"/>
            <p14:sldId id="570"/>
            <p14:sldId id="574"/>
            <p14:sldId id="575"/>
            <p14:sldId id="576"/>
            <p14:sldId id="1040"/>
            <p14:sldId id="1037"/>
            <p14:sldId id="1041"/>
            <p14:sldId id="1038"/>
            <p14:sldId id="1043"/>
          </p14:sldIdLst>
        </p14:section>
        <p14:section name="Conclusion" id="{17C5B0FB-FACE-9E4C-B506-090B780D7D28}">
          <p14:sldIdLst>
            <p14:sldId id="782"/>
            <p14:sldId id="104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EFF"/>
    <a:srgbClr val="0096FF"/>
    <a:srgbClr val="001FD2"/>
    <a:srgbClr val="0068FF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521DB0-7D3F-BB48-BE65-BED3EA64E617}" v="3224" dt="2025-06-27T08:51:26.5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07"/>
    <p:restoredTop sz="92048"/>
  </p:normalViewPr>
  <p:slideViewPr>
    <p:cSldViewPr snapToGrid="0">
      <p:cViewPr varScale="1">
        <p:scale>
          <a:sx n="200" d="100"/>
          <a:sy n="200" d="100"/>
        </p:scale>
        <p:origin x="18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80BBD8-97E3-10E1-1769-B2D3ED5D224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847772-CDF7-C011-CCE0-2A0679C8D5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DA82E-0409-DF47-B998-B8683154C990}" type="datetimeFigureOut">
              <a:rPr lang="en-US" smtClean="0"/>
              <a:t>2/24/26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F0D948-840E-9346-AAA0-89F55274CF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EF049C-0390-A861-7B0A-EFCB6D32C5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F9DEAE-8E6E-CD43-B4D5-F343CDFF3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7001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88154D-A0F7-0447-82A1-58AF981F2CC2}" type="datetimeFigureOut">
              <a:rPr lang="en-US" smtClean="0"/>
              <a:t>2/24/26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AC32F-6238-F44E-BDD7-2A87DB64CC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19031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C10D5-DCFC-BD6C-C506-050010C70E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CFE685-164A-FB5A-7174-00AD89A107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0033E5-1E4E-5858-93AC-CD69ACCCAA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03220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endParaRPr lang="en-US"/>
          </a:p>
        </p:txBody>
      </p:sp>
      <p:pic>
        <p:nvPicPr>
          <p:cNvPr id="8" name="Picture 7" descr="A logo of a company&#10;&#10;Description automatically generated">
            <a:extLst>
              <a:ext uri="{FF2B5EF4-FFF2-40B4-BE49-F238E27FC236}">
                <a16:creationId xmlns:a16="http://schemas.microsoft.com/office/drawing/2014/main" id="{C2E75934-EBF0-2579-5574-779CBBE010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7904" y="6361632"/>
            <a:ext cx="3519656" cy="483556"/>
          </a:xfrm>
          <a:prstGeom prst="rect">
            <a:avLst/>
          </a:prstGeom>
        </p:spPr>
      </p:pic>
      <p:pic>
        <p:nvPicPr>
          <p:cNvPr id="9" name="Picture 8" descr="A circular logo with text on it&#10;&#10;Description automatically generated">
            <a:extLst>
              <a:ext uri="{FF2B5EF4-FFF2-40B4-BE49-F238E27FC236}">
                <a16:creationId xmlns:a16="http://schemas.microsoft.com/office/drawing/2014/main" id="{C46AEEDF-3F64-A700-7735-69A87FC016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69597" y="5444842"/>
            <a:ext cx="1427745" cy="1400347"/>
          </a:xfrm>
          <a:prstGeom prst="rect">
            <a:avLst/>
          </a:prstGeom>
        </p:spPr>
      </p:pic>
      <p:pic>
        <p:nvPicPr>
          <p:cNvPr id="10" name="Picture 9" descr="A logo with text on it&#10;&#10;Description automatically generated">
            <a:extLst>
              <a:ext uri="{FF2B5EF4-FFF2-40B4-BE49-F238E27FC236}">
                <a16:creationId xmlns:a16="http://schemas.microsoft.com/office/drawing/2014/main" id="{7BD66FB7-280C-F925-E8F0-45371FD8E4D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314836" y="5414305"/>
            <a:ext cx="1427745" cy="14308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 b="1" i="0">
                <a:latin typeface="NanumSquare ExtraBold" panose="020B0600000101010101" pitchFamily="34" charset="-127"/>
                <a:ea typeface="NanumSquare ExtraBold" panose="020B0600000101010101" pitchFamily="34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85688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42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11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NanumSquare ExtraBold" panose="020B0600000101010101" pitchFamily="34" charset="-127"/>
                <a:ea typeface="NanumSquare ExtraBold" panose="020B0600000101010101" pitchFamily="34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itchFamily="2" charset="2"/>
              <a:buChar char="§"/>
              <a:defRPr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  <a:lvl2pPr marL="685800" indent="-228600">
              <a:buFont typeface="Wingdings" pitchFamily="2" charset="2"/>
              <a:buChar char="§"/>
              <a:defRPr>
                <a:latin typeface="NanumSquare" panose="020B0600000101010101" pitchFamily="34" charset="-127"/>
                <a:ea typeface="NanumSquare" panose="020B0600000101010101" pitchFamily="34" charset="-127"/>
              </a:defRPr>
            </a:lvl2pPr>
            <a:lvl3pPr marL="1143000" indent="-228600">
              <a:buFont typeface="Wingdings" pitchFamily="2" charset="2"/>
              <a:buChar char="§"/>
              <a:defRPr>
                <a:latin typeface="NanumSquare" panose="020B0600000101010101" pitchFamily="34" charset="-127"/>
                <a:ea typeface="NanumSquare" panose="020B0600000101010101" pitchFamily="34" charset="-127"/>
              </a:defRPr>
            </a:lvl3pPr>
            <a:lvl4pPr marL="1600200" indent="-228600">
              <a:buFont typeface="Wingdings" pitchFamily="2" charset="2"/>
              <a:buChar char="§"/>
              <a:defRPr>
                <a:latin typeface="NanumSquare" panose="020B0600000101010101" pitchFamily="34" charset="-127"/>
                <a:ea typeface="NanumSquare" panose="020B0600000101010101" pitchFamily="34" charset="-127"/>
              </a:defRPr>
            </a:lvl4pPr>
            <a:lvl5pPr marL="2057400" indent="-228600">
              <a:buFont typeface="Wingdings" pitchFamily="2" charset="2"/>
              <a:buChar char="§"/>
              <a:defRPr>
                <a:latin typeface="NanumSquare" panose="020B0600000101010101" pitchFamily="34" charset="-127"/>
                <a:ea typeface="NanumSquare" panose="020B0600000101010101" pitchFamily="34" charset="-12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47200" y="6361780"/>
            <a:ext cx="2743200" cy="365125"/>
          </a:xfrm>
        </p:spPr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r>
              <a:rPr lang="en-US" dirty="0"/>
              <a:t>/</a:t>
            </a:r>
            <a:r>
              <a:rPr lang="en-US" altLang="ko-KR" dirty="0"/>
              <a:t>93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117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8540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66512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35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28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00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73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406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5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9C31-41B1-DF4F-B012-96F3351D6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08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75347"/>
            <a:ext cx="10515600" cy="49016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5100" y="634999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837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A7C39C31-41B1-DF4F-B012-96F3351D6B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404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NanumSquare ExtraBold" panose="020B0600000101010101" pitchFamily="34" charset="-127"/>
          <a:ea typeface="NanumSquare ExtraBold" panose="020B0600000101010101" pitchFamily="34" charset="-127"/>
          <a:cs typeface="NanumSquare ExtraBold" panose="020B0600000101010101" pitchFamily="34" charset="-12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anumSquare" panose="020B0600000101010101" pitchFamily="34" charset="-127"/>
          <a:ea typeface="NanumSquare" panose="020B0600000101010101" pitchFamily="34" charset="-127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anumSquare" panose="020B0600000101010101" pitchFamily="34" charset="-127"/>
          <a:ea typeface="NanumSquare" panose="020B0600000101010101" pitchFamily="34" charset="-127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anumSquare" panose="020B0600000101010101" pitchFamily="34" charset="-127"/>
          <a:ea typeface="NanumSquare" panose="020B0600000101010101" pitchFamily="34" charset="-127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Square" panose="020B0600000101010101" pitchFamily="34" charset="-127"/>
          <a:ea typeface="NanumSquare" panose="020B0600000101010101" pitchFamily="34" charset="-127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Square" panose="020B0600000101010101" pitchFamily="34" charset="-127"/>
          <a:ea typeface="NanumSquare" panose="020B0600000101010101" pitchFamily="34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1DB1E-B54B-9EF2-AA90-D532BDB0C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87C24-9347-7566-097E-2C6AE08A2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040" y="1152182"/>
            <a:ext cx="10735917" cy="2387600"/>
          </a:xfrm>
        </p:spPr>
        <p:txBody>
          <a:bodyPr>
            <a:normAutofit/>
          </a:bodyPr>
          <a:lstStyle/>
          <a:p>
            <a:r>
              <a:rPr lang="en-US" dirty="0"/>
              <a:t>AI Security:</a:t>
            </a:r>
            <a:br>
              <a:rPr lang="en-US" dirty="0"/>
            </a:br>
            <a:r>
              <a:rPr lang="en-US" sz="3600" dirty="0"/>
              <a:t>Course Logistics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C349C8-DEE6-8F79-425B-AA5058555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949906"/>
            <a:ext cx="9144000" cy="1938829"/>
          </a:xfrm>
        </p:spPr>
        <p:txBody>
          <a:bodyPr>
            <a:normAutofit fontScale="62500" lnSpcReduction="20000"/>
          </a:bodyPr>
          <a:lstStyle/>
          <a:p>
            <a:r>
              <a:rPr lang="en-US" sz="4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Sangdon Park</a:t>
            </a:r>
          </a:p>
          <a:p>
            <a:r>
              <a:rPr lang="en-US" i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Assistant Professor</a:t>
            </a:r>
          </a:p>
          <a:p>
            <a:r>
              <a:rPr 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Machine Learning Lab</a:t>
            </a:r>
          </a:p>
          <a:p>
            <a:r>
              <a:rPr 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Graduate School of AI (</a:t>
            </a:r>
            <a:r>
              <a:rPr lang="en-US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GSAI</a:t>
            </a:r>
            <a:r>
              <a:rPr 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  <a:p>
            <a:r>
              <a:rPr 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Computer Science and Engineering (</a:t>
            </a:r>
            <a:r>
              <a:rPr lang="en-US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CSE</a:t>
            </a:r>
            <a:r>
              <a:rPr lang="en-US" dirty="0"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  <a:p>
            <a:r>
              <a:rPr lang="en-US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POSTECH</a:t>
            </a:r>
          </a:p>
        </p:txBody>
      </p:sp>
    </p:spTree>
    <p:extLst>
      <p:ext uri="{BB962C8B-B14F-4D97-AF65-F5344CB8AC3E}">
        <p14:creationId xmlns:p14="http://schemas.microsoft.com/office/powerpoint/2010/main" val="1845717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12BC2-7627-A955-BF8A-9A9F7023A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178F8-EB3F-9AB5-CA56-8AC6536AD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Homeworks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22471-2647-4B80-0A2B-43C55786C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HW1</a:t>
            </a:r>
          </a:p>
          <a:p>
            <a:pPr lvl="1"/>
            <a:r>
              <a:rPr lang="en-KR" dirty="0"/>
              <a:t>Choose an interesting </a:t>
            </a:r>
            <a:r>
              <a:rPr lang="en-US" dirty="0"/>
              <a:t>victim</a:t>
            </a:r>
            <a:r>
              <a:rPr lang="en-KR" dirty="0"/>
              <a:t> </a:t>
            </a:r>
            <a:r>
              <a:rPr lang="en-KR" dirty="0">
                <a:solidFill>
                  <a:srgbClr val="C00000"/>
                </a:solidFill>
              </a:rPr>
              <a:t>non-generative</a:t>
            </a:r>
            <a:r>
              <a:rPr lang="en-KR" dirty="0"/>
              <a:t> model</a:t>
            </a:r>
          </a:p>
          <a:p>
            <a:pPr lvl="2"/>
            <a:r>
              <a:rPr lang="en-US" dirty="0"/>
              <a:t>Image c</a:t>
            </a:r>
            <a:r>
              <a:rPr lang="en-KR" dirty="0"/>
              <a:t>lassifiers, regressors, object detectors, …</a:t>
            </a:r>
          </a:p>
          <a:p>
            <a:pPr lvl="1"/>
            <a:r>
              <a:rPr lang="en-KR" dirty="0"/>
              <a:t>Define an attack goal (~= a security goal)</a:t>
            </a:r>
          </a:p>
          <a:p>
            <a:pPr lvl="1"/>
            <a:r>
              <a:rPr lang="en-KR" dirty="0"/>
              <a:t>Implement an attacker to ach</a:t>
            </a:r>
            <a:r>
              <a:rPr lang="en-US" dirty="0" err="1"/>
              <a:t>ieve</a:t>
            </a:r>
            <a:r>
              <a:rPr lang="en-KR" dirty="0"/>
              <a:t> the attack goal. </a:t>
            </a:r>
          </a:p>
          <a:p>
            <a:pPr lvl="1"/>
            <a:r>
              <a:rPr lang="en-KR" dirty="0"/>
              <a:t>Present your method in about 20 mins</a:t>
            </a:r>
          </a:p>
          <a:p>
            <a:pPr lvl="2"/>
            <a:r>
              <a:rPr lang="en-US" dirty="0"/>
              <a:t>Persuade me that your selected victim model, attack goal, and method are interesting.</a:t>
            </a:r>
          </a:p>
          <a:p>
            <a:pPr lvl="2"/>
            <a:r>
              <a:rPr lang="en-US" dirty="0"/>
              <a:t>Y</a:t>
            </a:r>
            <a:r>
              <a:rPr lang="en-KR" dirty="0"/>
              <a:t>ou can </a:t>
            </a:r>
            <a:r>
              <a:rPr lang="en-US" dirty="0"/>
              <a:t>also </a:t>
            </a:r>
            <a:r>
              <a:rPr lang="en-KR" dirty="0"/>
              <a:t>share your failure experience.</a:t>
            </a:r>
          </a:p>
          <a:p>
            <a:pPr lvl="2"/>
            <a:r>
              <a:rPr lang="en-KR" dirty="0"/>
              <a:t>You should answer my questions </a:t>
            </a:r>
            <a:r>
              <a:rPr lang="en-KR" dirty="0">
                <a:solidFill>
                  <a:srgbClr val="C00000"/>
                </a:solidFill>
              </a:rPr>
              <a:t>on details</a:t>
            </a:r>
            <a:r>
              <a:rPr lang="en-KR" dirty="0"/>
              <a:t>.</a:t>
            </a:r>
          </a:p>
          <a:p>
            <a:pPr lvl="2"/>
            <a:r>
              <a:rPr lang="en-KR" dirty="0"/>
              <a:t>Probably we may not find novel attack goals or attack methods; that’s fine. </a:t>
            </a:r>
          </a:p>
        </p:txBody>
      </p:sp>
    </p:spTree>
    <p:extLst>
      <p:ext uri="{BB962C8B-B14F-4D97-AF65-F5344CB8AC3E}">
        <p14:creationId xmlns:p14="http://schemas.microsoft.com/office/powerpoint/2010/main" val="3754263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584E7-6263-1290-7574-8FB1C0527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78AAB-1FAC-4397-F84D-962BA5FF2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Homeworks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6298A-0C0C-650E-389D-4EFAFE483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HW2</a:t>
            </a:r>
          </a:p>
          <a:p>
            <a:pPr lvl="1"/>
            <a:r>
              <a:rPr lang="en-KR" dirty="0"/>
              <a:t>Choose an interesting </a:t>
            </a:r>
            <a:r>
              <a:rPr lang="en-US" dirty="0"/>
              <a:t>victim</a:t>
            </a:r>
            <a:r>
              <a:rPr lang="en-KR" dirty="0"/>
              <a:t> </a:t>
            </a:r>
            <a:r>
              <a:rPr lang="en-KR" dirty="0">
                <a:solidFill>
                  <a:srgbClr val="C00000"/>
                </a:solidFill>
              </a:rPr>
              <a:t>generative</a:t>
            </a:r>
            <a:r>
              <a:rPr lang="en-KR" dirty="0"/>
              <a:t> model</a:t>
            </a:r>
          </a:p>
          <a:p>
            <a:pPr lvl="2"/>
            <a:r>
              <a:rPr lang="en-KR" dirty="0"/>
              <a:t>LLMs, LRMs, LCMs, diffusion models, VLMs, VLAs</a:t>
            </a:r>
          </a:p>
          <a:p>
            <a:pPr lvl="1"/>
            <a:r>
              <a:rPr lang="en-KR" dirty="0"/>
              <a:t>Define an attack goal (~= a security goal)</a:t>
            </a:r>
          </a:p>
          <a:p>
            <a:pPr lvl="1"/>
            <a:r>
              <a:rPr lang="en-KR" dirty="0"/>
              <a:t>Implement an </a:t>
            </a:r>
            <a:r>
              <a:rPr lang="en-KR" dirty="0">
                <a:solidFill>
                  <a:srgbClr val="C00000"/>
                </a:solidFill>
              </a:rPr>
              <a:t>existing </a:t>
            </a:r>
            <a:r>
              <a:rPr lang="en-KR" dirty="0"/>
              <a:t>attacker to ach</a:t>
            </a:r>
            <a:r>
              <a:rPr lang="en-US" dirty="0" err="1"/>
              <a:t>ieve</a:t>
            </a:r>
            <a:r>
              <a:rPr lang="en-KR" dirty="0"/>
              <a:t> the attack goal. </a:t>
            </a:r>
          </a:p>
          <a:p>
            <a:pPr lvl="1"/>
            <a:r>
              <a:rPr lang="en-KR" dirty="0"/>
              <a:t>Present your method in about 20 mins</a:t>
            </a:r>
          </a:p>
          <a:p>
            <a:pPr lvl="2"/>
            <a:r>
              <a:rPr lang="en-US" dirty="0"/>
              <a:t>Persuade me that your selected victim model, attack goal, and method are interesting.</a:t>
            </a:r>
          </a:p>
          <a:p>
            <a:pPr lvl="2"/>
            <a:r>
              <a:rPr lang="en-US" dirty="0"/>
              <a:t>Y</a:t>
            </a:r>
            <a:r>
              <a:rPr lang="en-KR" dirty="0"/>
              <a:t>ou can share your failure experience.</a:t>
            </a:r>
          </a:p>
          <a:p>
            <a:pPr lvl="2"/>
            <a:r>
              <a:rPr lang="en-KR" dirty="0"/>
              <a:t>You should answer my questions </a:t>
            </a:r>
            <a:r>
              <a:rPr lang="en-KR" dirty="0">
                <a:solidFill>
                  <a:srgbClr val="C00000"/>
                </a:solidFill>
              </a:rPr>
              <a:t>on details</a:t>
            </a:r>
            <a:r>
              <a:rPr lang="en-KR" dirty="0"/>
              <a:t>.</a:t>
            </a:r>
          </a:p>
          <a:p>
            <a:pPr lvl="2"/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094118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1A19E-DC35-E09B-3C27-0B5069B192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8A8B1-7989-2950-CAF1-BAEE0547B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F</a:t>
            </a:r>
            <a:r>
              <a:rPr lang="en-US" dirty="0" err="1"/>
              <a:t>i</a:t>
            </a:r>
            <a:r>
              <a:rPr lang="en-KR" dirty="0"/>
              <a:t>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06CE3-5F2B-CF78-FB1B-78ACF0F88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Use </a:t>
            </a:r>
            <a:r>
              <a:rPr lang="en-KR" dirty="0">
                <a:solidFill>
                  <a:srgbClr val="C00000"/>
                </a:solidFill>
              </a:rPr>
              <a:t>OpenClaw</a:t>
            </a:r>
            <a:r>
              <a:rPr lang="en-KR" dirty="0"/>
              <a:t> for your victim AI model</a:t>
            </a:r>
          </a:p>
          <a:p>
            <a:r>
              <a:rPr lang="en-KR" dirty="0"/>
              <a:t>Define an attack goal (~= a security goal)</a:t>
            </a:r>
          </a:p>
          <a:p>
            <a:r>
              <a:rPr lang="en-KR" dirty="0">
                <a:solidFill>
                  <a:srgbClr val="C00000"/>
                </a:solidFill>
              </a:rPr>
              <a:t>Propose</a:t>
            </a:r>
            <a:r>
              <a:rPr lang="en-KR" dirty="0"/>
              <a:t> an attacker to ach</a:t>
            </a:r>
            <a:r>
              <a:rPr lang="en-US" dirty="0" err="1"/>
              <a:t>ieve</a:t>
            </a:r>
            <a:r>
              <a:rPr lang="en-KR" dirty="0"/>
              <a:t> the attack goal</a:t>
            </a:r>
          </a:p>
          <a:p>
            <a:pPr lvl="1"/>
            <a:r>
              <a:rPr lang="en-KR" dirty="0"/>
              <a:t>Justify why your attacker is novel via table comparison</a:t>
            </a:r>
          </a:p>
          <a:p>
            <a:pPr lvl="1"/>
            <a:r>
              <a:rPr lang="en-KR" dirty="0"/>
              <a:t>Again, you can brainstorm with GenAI on novel ideas. </a:t>
            </a:r>
          </a:p>
          <a:p>
            <a:r>
              <a:rPr lang="en-KR" dirty="0"/>
              <a:t>Present your method in about 30 mins</a:t>
            </a:r>
          </a:p>
          <a:p>
            <a:pPr lvl="1"/>
            <a:r>
              <a:rPr lang="en-US" dirty="0"/>
              <a:t>Y</a:t>
            </a:r>
            <a:r>
              <a:rPr lang="en-KR" dirty="0"/>
              <a:t>ou can share your failure experience </a:t>
            </a:r>
            <a:r>
              <a:rPr lang="en-KR" dirty="0">
                <a:solidFill>
                  <a:srgbClr val="C00000"/>
                </a:solidFill>
              </a:rPr>
              <a:t>but has a little penalty</a:t>
            </a:r>
            <a:r>
              <a:rPr lang="en-KR" dirty="0"/>
              <a:t>.</a:t>
            </a:r>
          </a:p>
          <a:p>
            <a:pPr lvl="1"/>
            <a:r>
              <a:rPr lang="en-KR" dirty="0"/>
              <a:t>You should answer my questions </a:t>
            </a:r>
            <a:r>
              <a:rPr lang="en-KR" dirty="0">
                <a:solidFill>
                  <a:srgbClr val="C00000"/>
                </a:solidFill>
              </a:rPr>
              <a:t>on details</a:t>
            </a:r>
            <a:r>
              <a:rPr lang="en-KR" dirty="0"/>
              <a:t>.</a:t>
            </a:r>
          </a:p>
          <a:p>
            <a:pPr lvl="1"/>
            <a:r>
              <a:rPr lang="en-KR" dirty="0"/>
              <a:t>Your method is consdered to be novel if ChatGPT says so.</a:t>
            </a:r>
          </a:p>
          <a:p>
            <a:r>
              <a:rPr lang="en-US" altLang="ko-KR" sz="1100" dirty="0">
                <a:solidFill>
                  <a:srgbClr val="00B050"/>
                </a:solidFill>
              </a:rPr>
              <a:t>(optional) W</a:t>
            </a:r>
            <a:r>
              <a:rPr lang="en-KR" sz="1100" dirty="0">
                <a:solidFill>
                  <a:srgbClr val="00B050"/>
                </a:solidFill>
              </a:rPr>
              <a:t>rite a paper in the case of undergrads</a:t>
            </a:r>
          </a:p>
          <a:p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3414680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68041B-7700-1BA1-C73A-0A8BA9D52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8851105-E506-905E-CFAC-65392160F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Q&amp;A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15D350-6D0B-AB8D-9965-9F927F8D95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R" dirty="0"/>
              <a:t>Welcome any feedback on the HW/Project style</a:t>
            </a:r>
          </a:p>
        </p:txBody>
      </p:sp>
    </p:spTree>
    <p:extLst>
      <p:ext uri="{BB962C8B-B14F-4D97-AF65-F5344CB8AC3E}">
        <p14:creationId xmlns:p14="http://schemas.microsoft.com/office/powerpoint/2010/main" val="366383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4935813-BC20-DBB4-EDF7-84DC0BFB4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Q&amp;A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1EEAC7-1FEA-68C5-839D-92B4E812D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1966908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BADA661-99DC-80EE-30A3-243F143A3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C0791-6EB6-FD19-7C84-ED8566B09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Homeworks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655DE-165B-E8D7-232F-93B640114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HW3</a:t>
            </a:r>
          </a:p>
          <a:p>
            <a:pPr lvl="1"/>
            <a:r>
              <a:rPr lang="en-KR" dirty="0"/>
              <a:t>Choose an interesting </a:t>
            </a:r>
            <a:r>
              <a:rPr lang="en-US" dirty="0"/>
              <a:t>victim</a:t>
            </a:r>
            <a:r>
              <a:rPr lang="en-KR" dirty="0"/>
              <a:t> </a:t>
            </a:r>
            <a:r>
              <a:rPr lang="en-KR" dirty="0">
                <a:solidFill>
                  <a:srgbClr val="C00000"/>
                </a:solidFill>
              </a:rPr>
              <a:t>agentic AI</a:t>
            </a:r>
            <a:r>
              <a:rPr lang="en-KR" dirty="0"/>
              <a:t> model</a:t>
            </a:r>
          </a:p>
          <a:p>
            <a:pPr lvl="2"/>
            <a:r>
              <a:rPr lang="en-US" dirty="0" err="1"/>
              <a:t>OpenClaw</a:t>
            </a:r>
            <a:endParaRPr lang="en-KR" dirty="0"/>
          </a:p>
          <a:p>
            <a:pPr lvl="1"/>
            <a:r>
              <a:rPr lang="en-KR" dirty="0"/>
              <a:t>Define an attack goal (~= a security goal)</a:t>
            </a:r>
          </a:p>
          <a:p>
            <a:pPr lvl="1"/>
            <a:r>
              <a:rPr lang="en-KR" dirty="0"/>
              <a:t>Implement an </a:t>
            </a:r>
            <a:r>
              <a:rPr lang="en-KR" dirty="0">
                <a:solidFill>
                  <a:srgbClr val="C00000"/>
                </a:solidFill>
              </a:rPr>
              <a:t>existing</a:t>
            </a:r>
            <a:r>
              <a:rPr lang="en-KR" dirty="0"/>
              <a:t> attacker to ach</a:t>
            </a:r>
            <a:r>
              <a:rPr lang="en-US" dirty="0" err="1"/>
              <a:t>ieve</a:t>
            </a:r>
            <a:r>
              <a:rPr lang="en-KR" dirty="0"/>
              <a:t> the attack goal. </a:t>
            </a:r>
          </a:p>
          <a:p>
            <a:pPr lvl="1"/>
            <a:r>
              <a:rPr lang="en-KR" dirty="0"/>
              <a:t>Present your method in about 20 mins</a:t>
            </a:r>
          </a:p>
          <a:p>
            <a:pPr lvl="2"/>
            <a:r>
              <a:rPr lang="en-US" dirty="0"/>
              <a:t>Y</a:t>
            </a:r>
            <a:r>
              <a:rPr lang="en-KR" dirty="0"/>
              <a:t>ou can share your failure experience</a:t>
            </a:r>
          </a:p>
        </p:txBody>
      </p:sp>
    </p:spTree>
    <p:extLst>
      <p:ext uri="{BB962C8B-B14F-4D97-AF65-F5344CB8AC3E}">
        <p14:creationId xmlns:p14="http://schemas.microsoft.com/office/powerpoint/2010/main" val="1479873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F82B3-3153-222E-42CE-26627B353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9E95B-BEC5-2367-72D1-65C74F662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Sechan Lee (GSAI)</a:t>
            </a:r>
          </a:p>
        </p:txBody>
      </p:sp>
      <p:pic>
        <p:nvPicPr>
          <p:cNvPr id="1026" name="Picture 2" descr="Avatar">
            <a:extLst>
              <a:ext uri="{FF2B5EF4-FFF2-40B4-BE49-F238E27FC236}">
                <a16:creationId xmlns:a16="http://schemas.microsoft.com/office/drawing/2014/main" id="{7C390AA0-3CE7-5F9B-99CF-608243120B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500" y="247650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8985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134C9-CC60-8893-D484-3C5DFD32B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Textbook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1C66A-16F8-AC95-EECC-4B08A1298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No Official Textbook</a:t>
            </a:r>
          </a:p>
        </p:txBody>
      </p:sp>
    </p:spTree>
    <p:extLst>
      <p:ext uri="{BB962C8B-B14F-4D97-AF65-F5344CB8AC3E}">
        <p14:creationId xmlns:p14="http://schemas.microsoft.com/office/powerpoint/2010/main" val="1899129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902E8-7766-B895-865C-B1057BF33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94B0E-B747-6167-09CB-FB8009D1F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251EB-5C4F-AA27-04E2-3BA96F4FF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KR" dirty="0"/>
              <a:t>Assignment / Presentation (</a:t>
            </a:r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80%</a:t>
            </a:r>
            <a:r>
              <a:rPr lang="en-KR" dirty="0"/>
              <a:t>)</a:t>
            </a:r>
          </a:p>
          <a:p>
            <a:pPr lvl="1"/>
            <a:r>
              <a:rPr lang="en-KR" dirty="0"/>
              <a:t>HW1 (</a:t>
            </a:r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10%</a:t>
            </a:r>
            <a:r>
              <a:rPr lang="en-KR" dirty="0"/>
              <a:t>)</a:t>
            </a:r>
          </a:p>
          <a:p>
            <a:pPr lvl="1"/>
            <a:r>
              <a:rPr lang="en-KR" dirty="0"/>
              <a:t>HW2 (</a:t>
            </a:r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20%</a:t>
            </a:r>
            <a:r>
              <a:rPr lang="en-KR" dirty="0"/>
              <a:t>)</a:t>
            </a:r>
          </a:p>
          <a:p>
            <a:pPr lvl="1"/>
            <a:r>
              <a:rPr lang="en-KR" dirty="0"/>
              <a:t>Final Project (</a:t>
            </a:r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50%</a:t>
            </a:r>
            <a:r>
              <a:rPr lang="en-KR" dirty="0"/>
              <a:t>)</a:t>
            </a:r>
          </a:p>
          <a:p>
            <a:pPr lvl="1"/>
            <a:endParaRPr lang="en-KR" dirty="0"/>
          </a:p>
          <a:p>
            <a:r>
              <a:rPr lang="en-KR" dirty="0"/>
              <a:t>Participation (</a:t>
            </a:r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20%</a:t>
            </a:r>
            <a:r>
              <a:rPr lang="en-KR" dirty="0"/>
              <a:t>)</a:t>
            </a:r>
          </a:p>
          <a:p>
            <a:pPr lvl="1"/>
            <a:r>
              <a:rPr lang="en-KR" b="1" dirty="0"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5%</a:t>
            </a:r>
            <a:r>
              <a:rPr lang="en-KR" dirty="0"/>
              <a:t> for each (question, answer) pair</a:t>
            </a:r>
          </a:p>
          <a:p>
            <a:pPr lvl="1"/>
            <a:endParaRPr lang="en-KR" dirty="0"/>
          </a:p>
          <a:p>
            <a:r>
              <a:rPr lang="en-US" dirty="0"/>
              <a:t>Attendance</a:t>
            </a:r>
          </a:p>
          <a:p>
            <a:pPr lvl="1"/>
            <a:r>
              <a:rPr lang="en-US" dirty="0"/>
              <a:t>Not part of grading if you satisfy the university rule.</a:t>
            </a:r>
          </a:p>
          <a:p>
            <a:pPr lvl="2"/>
            <a:r>
              <a:rPr lang="en-US" dirty="0"/>
              <a:t>Use the auto check-in system.</a:t>
            </a:r>
          </a:p>
          <a:p>
            <a:pPr marL="914400" lvl="2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Note</a:t>
            </a:r>
          </a:p>
          <a:p>
            <a:pPr lvl="1"/>
            <a:r>
              <a:rPr lang="en-US" dirty="0"/>
              <a:t>Grad students – recommend to audit.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652168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B6150-B1C4-FC79-3472-D7204F7114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08760-8B4D-2B58-A0D1-5DB3A38D9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 dirty="0"/>
              <a:t>GenAI </a:t>
            </a:r>
            <a:r>
              <a:rPr lang="en-US" dirty="0"/>
              <a:t>Usage </a:t>
            </a:r>
            <a:r>
              <a:rPr lang="en-KR" dirty="0"/>
              <a:t>Policy</a:t>
            </a:r>
            <a:br>
              <a:rPr lang="en-KR" dirty="0"/>
            </a:br>
            <a:r>
              <a:rPr lang="en-KR" sz="2200" dirty="0"/>
              <a:t>Should We Use Generative AI?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10818-CA12-39A2-8A32-392CDFF66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Should We Use A Car?</a:t>
            </a:r>
          </a:p>
          <a:p>
            <a:pPr lvl="1"/>
            <a:endParaRPr lang="en-KR" dirty="0"/>
          </a:p>
        </p:txBody>
      </p:sp>
      <p:pic>
        <p:nvPicPr>
          <p:cNvPr id="4" name="Picture 3" descr="A map with a blue line&#10;&#10;AI-generated content may be incorrect.">
            <a:extLst>
              <a:ext uri="{FF2B5EF4-FFF2-40B4-BE49-F238E27FC236}">
                <a16:creationId xmlns:a16="http://schemas.microsoft.com/office/drawing/2014/main" id="{2FEC19F0-D27E-80AC-23B4-DA3FB3CA54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637" t="15041"/>
          <a:stretch>
            <a:fillRect/>
          </a:stretch>
        </p:blipFill>
        <p:spPr>
          <a:xfrm>
            <a:off x="968190" y="2176441"/>
            <a:ext cx="5009028" cy="4350158"/>
          </a:xfrm>
          <a:prstGeom prst="rect">
            <a:avLst/>
          </a:prstGeom>
        </p:spPr>
      </p:pic>
      <p:pic>
        <p:nvPicPr>
          <p:cNvPr id="5" name="Picture 4" descr="A map with a route&#10;&#10;AI-generated content may be incorrect.">
            <a:extLst>
              <a:ext uri="{FF2B5EF4-FFF2-40B4-BE49-F238E27FC236}">
                <a16:creationId xmlns:a16="http://schemas.microsoft.com/office/drawing/2014/main" id="{F6A992EF-6DBB-C84F-E8F4-3F77774FF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396" y="2176441"/>
            <a:ext cx="5474774" cy="435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289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ACFA8-4451-A4D8-C19B-F530BB7BF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 dirty="0"/>
              <a:t>GenAI </a:t>
            </a:r>
            <a:r>
              <a:rPr lang="en-US" dirty="0"/>
              <a:t>Usage </a:t>
            </a:r>
            <a:r>
              <a:rPr lang="en-KR" dirty="0"/>
              <a:t>Policy</a:t>
            </a:r>
            <a:br>
              <a:rPr lang="en-KR" dirty="0"/>
            </a:br>
            <a:r>
              <a:rPr lang="en-KR" sz="2200" dirty="0"/>
              <a:t>Should We Use Generative AI?</a:t>
            </a:r>
            <a:endParaRPr lang="en-KR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76CD9E-B06E-217C-13C1-6598EFEB2E80}"/>
              </a:ext>
            </a:extLst>
          </p:cNvPr>
          <p:cNvGrpSpPr/>
          <p:nvPr/>
        </p:nvGrpSpPr>
        <p:grpSpPr>
          <a:xfrm>
            <a:off x="1145336" y="1487065"/>
            <a:ext cx="3788920" cy="5056005"/>
            <a:chOff x="1898371" y="1621536"/>
            <a:chExt cx="3788920" cy="5056005"/>
          </a:xfrm>
        </p:grpSpPr>
        <p:pic>
          <p:nvPicPr>
            <p:cNvPr id="4098" name="Picture 2" descr="Steve Jennings">
              <a:extLst>
                <a:ext uri="{FF2B5EF4-FFF2-40B4-BE49-F238E27FC236}">
                  <a16:creationId xmlns:a16="http://schemas.microsoft.com/office/drawing/2014/main" id="{CEEA8031-5623-EC58-29A5-2240FB15EC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98371" y="1621536"/>
              <a:ext cx="3788920" cy="46526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ABA5776-4318-F0E8-D343-E1A9D8A3FB50}"/>
                </a:ext>
              </a:extLst>
            </p:cNvPr>
            <p:cNvSpPr txBox="1"/>
            <p:nvPr/>
          </p:nvSpPr>
          <p:spPr>
            <a:xfrm>
              <a:off x="3039796" y="6308209"/>
              <a:ext cx="15060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Andew Ng</a:t>
              </a:r>
            </a:p>
          </p:txBody>
        </p:sp>
      </p:grpSp>
      <p:pic>
        <p:nvPicPr>
          <p:cNvPr id="9" name="Picture 8" descr="A screenshot of a web page&#10;&#10;AI-generated content may be incorrect.">
            <a:extLst>
              <a:ext uri="{FF2B5EF4-FFF2-40B4-BE49-F238E27FC236}">
                <a16:creationId xmlns:a16="http://schemas.microsoft.com/office/drawing/2014/main" id="{DCE690DB-B3BE-1FBF-DD36-04541FC4B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666" y="1343728"/>
            <a:ext cx="4542057" cy="49360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64E2818-D386-0BE2-0AD8-92B64409DED0}"/>
              </a:ext>
            </a:extLst>
          </p:cNvPr>
          <p:cNvSpPr/>
          <p:nvPr/>
        </p:nvSpPr>
        <p:spPr>
          <a:xfrm>
            <a:off x="6031559" y="4834217"/>
            <a:ext cx="4436975" cy="1391767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462408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3520-2FD6-7874-ADBB-BF28CD99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 dirty="0"/>
              <a:t>GenAI </a:t>
            </a:r>
            <a:r>
              <a:rPr lang="en-US" dirty="0"/>
              <a:t>Usage </a:t>
            </a:r>
            <a:r>
              <a:rPr lang="en-KR" dirty="0"/>
              <a:t>Policy</a:t>
            </a:r>
            <a:br>
              <a:rPr lang="en-KR" dirty="0"/>
            </a:br>
            <a:r>
              <a:rPr lang="en-KR" sz="2200" dirty="0"/>
              <a:t>Should We Use Generative AI?</a:t>
            </a:r>
            <a:endParaRPr lang="en-KR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A2F3EC-05D2-6EED-A748-E15568DAE590}"/>
              </a:ext>
            </a:extLst>
          </p:cNvPr>
          <p:cNvGrpSpPr/>
          <p:nvPr/>
        </p:nvGrpSpPr>
        <p:grpSpPr>
          <a:xfrm>
            <a:off x="1145336" y="1487065"/>
            <a:ext cx="3788920" cy="5056005"/>
            <a:chOff x="1898371" y="1621536"/>
            <a:chExt cx="3788920" cy="5056005"/>
          </a:xfrm>
        </p:grpSpPr>
        <p:pic>
          <p:nvPicPr>
            <p:cNvPr id="5" name="Picture 2" descr="Steve Jennings">
              <a:extLst>
                <a:ext uri="{FF2B5EF4-FFF2-40B4-BE49-F238E27FC236}">
                  <a16:creationId xmlns:a16="http://schemas.microsoft.com/office/drawing/2014/main" id="{A627C036-3D72-A924-B05D-FD4F7E1717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98371" y="1621536"/>
              <a:ext cx="3788920" cy="46526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81E49E3-58F4-760D-8367-513A07B10C8F}"/>
                </a:ext>
              </a:extLst>
            </p:cNvPr>
            <p:cNvSpPr txBox="1"/>
            <p:nvPr/>
          </p:nvSpPr>
          <p:spPr>
            <a:xfrm>
              <a:off x="3039796" y="6308209"/>
              <a:ext cx="15060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Andew Ng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480DD79-2737-DA2D-42EF-8FAD96CDC5E6}"/>
              </a:ext>
            </a:extLst>
          </p:cNvPr>
          <p:cNvGrpSpPr/>
          <p:nvPr/>
        </p:nvGrpSpPr>
        <p:grpSpPr>
          <a:xfrm>
            <a:off x="6597561" y="2817070"/>
            <a:ext cx="4449103" cy="2502932"/>
            <a:chOff x="6727643" y="1487065"/>
            <a:chExt cx="4449103" cy="2502932"/>
          </a:xfrm>
        </p:grpSpPr>
        <p:pic>
          <p:nvPicPr>
            <p:cNvPr id="5122" name="Picture 2" descr="undefined">
              <a:extLst>
                <a:ext uri="{FF2B5EF4-FFF2-40B4-BE49-F238E27FC236}">
                  <a16:creationId xmlns:a16="http://schemas.microsoft.com/office/drawing/2014/main" id="{82761DF4-B9D5-E0D8-2253-8B988D3BA5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27643" y="1487065"/>
              <a:ext cx="4449103" cy="2133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516073-D7BF-9BE4-A3E6-9BB98897F674}"/>
                </a:ext>
              </a:extLst>
            </p:cNvPr>
            <p:cNvSpPr txBox="1"/>
            <p:nvPr/>
          </p:nvSpPr>
          <p:spPr>
            <a:xfrm>
              <a:off x="7498790" y="3620665"/>
              <a:ext cx="2906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Punchcard Programmer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3877E5-1E85-5201-2B96-614CF4415437}"/>
              </a:ext>
            </a:extLst>
          </p:cNvPr>
          <p:cNvGrpSpPr/>
          <p:nvPr/>
        </p:nvGrpSpPr>
        <p:grpSpPr>
          <a:xfrm>
            <a:off x="6360914" y="2225240"/>
            <a:ext cx="5381822" cy="3317260"/>
            <a:chOff x="6322003" y="2217779"/>
            <a:chExt cx="5381822" cy="3317260"/>
          </a:xfrm>
        </p:grpSpPr>
        <p:sp>
          <p:nvSpPr>
            <p:cNvPr id="8" name="Multiply 7">
              <a:extLst>
                <a:ext uri="{FF2B5EF4-FFF2-40B4-BE49-F238E27FC236}">
                  <a16:creationId xmlns:a16="http://schemas.microsoft.com/office/drawing/2014/main" id="{D0738113-A6B0-8C6A-A3FC-C1885CEEFE21}"/>
                </a:ext>
              </a:extLst>
            </p:cNvPr>
            <p:cNvSpPr/>
            <p:nvPr/>
          </p:nvSpPr>
          <p:spPr>
            <a:xfrm>
              <a:off x="6322003" y="2217779"/>
              <a:ext cx="5381822" cy="3317260"/>
            </a:xfrm>
            <a:prstGeom prst="mathMultiply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  <p:pic>
          <p:nvPicPr>
            <p:cNvPr id="5124" name="Picture 4" descr="MVKB • MV T3RMINAL GMK CYL">
              <a:extLst>
                <a:ext uri="{FF2B5EF4-FFF2-40B4-BE49-F238E27FC236}">
                  <a16:creationId xmlns:a16="http://schemas.microsoft.com/office/drawing/2014/main" id="{B910E03D-9C6F-2421-CF61-6AC4652844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82775" y="3131531"/>
              <a:ext cx="2660277" cy="14897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6638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18877-EF3E-C04A-04EF-51987ABA0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87095-964C-B98E-F403-EC13C39EC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KR" dirty="0"/>
              <a:t>GenAI </a:t>
            </a:r>
            <a:r>
              <a:rPr lang="en-US" dirty="0"/>
              <a:t>Usage </a:t>
            </a:r>
            <a:r>
              <a:rPr lang="en-KR" dirty="0"/>
              <a:t>Policy</a:t>
            </a:r>
            <a:br>
              <a:rPr lang="en-KR" dirty="0"/>
            </a:br>
            <a:r>
              <a:rPr lang="en-KR" sz="2200" dirty="0"/>
              <a:t>Should We Use Generative AI?</a:t>
            </a:r>
            <a:endParaRPr lang="en-KR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8FA3BA1-2D86-8832-1C2E-EF9149AAD9B0}"/>
              </a:ext>
            </a:extLst>
          </p:cNvPr>
          <p:cNvGrpSpPr/>
          <p:nvPr/>
        </p:nvGrpSpPr>
        <p:grpSpPr>
          <a:xfrm>
            <a:off x="1145336" y="1487065"/>
            <a:ext cx="3788920" cy="5056005"/>
            <a:chOff x="1898371" y="1621536"/>
            <a:chExt cx="3788920" cy="5056005"/>
          </a:xfrm>
        </p:grpSpPr>
        <p:pic>
          <p:nvPicPr>
            <p:cNvPr id="4098" name="Picture 2" descr="Steve Jennings">
              <a:extLst>
                <a:ext uri="{FF2B5EF4-FFF2-40B4-BE49-F238E27FC236}">
                  <a16:creationId xmlns:a16="http://schemas.microsoft.com/office/drawing/2014/main" id="{DCB9FAF5-6576-6B2F-458C-7BC7EDE711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98371" y="1621536"/>
              <a:ext cx="3788920" cy="46526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9B2E1DC-51B7-A61C-73E2-E15286D677B5}"/>
                </a:ext>
              </a:extLst>
            </p:cNvPr>
            <p:cNvSpPr txBox="1"/>
            <p:nvPr/>
          </p:nvSpPr>
          <p:spPr>
            <a:xfrm>
              <a:off x="3039796" y="6308209"/>
              <a:ext cx="15060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KR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Andew Ng</a:t>
              </a:r>
            </a:p>
          </p:txBody>
        </p:sp>
      </p:grpSp>
      <p:pic>
        <p:nvPicPr>
          <p:cNvPr id="6146" name="Picture 2" descr="Comic showing tech interviews: 2022 asks “Can you code FizzBuzz?” vs 2025 asks “Can you build an e-commerce platform?”">
            <a:extLst>
              <a:ext uri="{FF2B5EF4-FFF2-40B4-BE49-F238E27FC236}">
                <a16:creationId xmlns:a16="http://schemas.microsoft.com/office/drawing/2014/main" id="{3EFE13FD-5963-791E-7474-8D0C2AD0D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12893"/>
            <a:ext cx="5156275" cy="290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853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93A98-27E1-C94C-CB46-C6C6E8295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GenAI </a:t>
            </a:r>
            <a:r>
              <a:rPr lang="en-US" dirty="0"/>
              <a:t>Usage </a:t>
            </a:r>
            <a:r>
              <a:rPr lang="en-KR" dirty="0"/>
              <a:t>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3F0B3-F25A-AACC-C498-DE9AA4515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Coding Agents – OK </a:t>
            </a:r>
            <a:r>
              <a:rPr lang="en-KR" sz="1600" dirty="0">
                <a:solidFill>
                  <a:srgbClr val="C00000"/>
                </a:solidFill>
              </a:rPr>
              <a:t>but carefully verfy results</a:t>
            </a:r>
            <a:endParaRPr lang="en-KR" dirty="0">
              <a:solidFill>
                <a:srgbClr val="C00000"/>
              </a:solidFill>
            </a:endParaRPr>
          </a:p>
          <a:p>
            <a:r>
              <a:rPr lang="en-KR" dirty="0"/>
              <a:t>QA Agents – OK </a:t>
            </a:r>
            <a:r>
              <a:rPr lang="en-KR" sz="1600" dirty="0">
                <a:solidFill>
                  <a:srgbClr val="C00000"/>
                </a:solidFill>
              </a:rPr>
              <a:t>but carefully verfy results</a:t>
            </a:r>
            <a:endParaRPr lang="en-KR" dirty="0"/>
          </a:p>
          <a:p>
            <a:r>
              <a:rPr lang="en-KR" dirty="0"/>
              <a:t>Whatever Agents – OK </a:t>
            </a:r>
            <a:r>
              <a:rPr lang="en-KR" sz="1600" dirty="0">
                <a:solidFill>
                  <a:srgbClr val="C00000"/>
                </a:solidFill>
              </a:rPr>
              <a:t>but carefully verfy results</a:t>
            </a:r>
            <a:endParaRPr lang="en-KR" dirty="0">
              <a:solidFill>
                <a:srgbClr val="C00000"/>
              </a:solidFill>
            </a:endParaRPr>
          </a:p>
          <a:p>
            <a:endParaRPr lang="en-KR" dirty="0"/>
          </a:p>
          <a:p>
            <a:r>
              <a:rPr lang="en-KR" dirty="0"/>
              <a:t>Feel free to use </a:t>
            </a:r>
          </a:p>
          <a:p>
            <a:pPr lvl="1"/>
            <a:r>
              <a:rPr lang="en-KR" dirty="0"/>
              <a:t>However, intensitvely use it </a:t>
            </a:r>
            <a:r>
              <a:rPr lang="en-KR" sz="1200" dirty="0">
                <a:solidFill>
                  <a:srgbClr val="C00000"/>
                </a:solidFill>
              </a:rPr>
              <a:t>as your peers will use it and I’ll</a:t>
            </a:r>
            <a:r>
              <a:rPr lang="ko-KR" altLang="en-US" sz="1200" dirty="0">
                <a:solidFill>
                  <a:srgbClr val="C00000"/>
                </a:solidFill>
              </a:rPr>
              <a:t> </a:t>
            </a:r>
            <a:r>
              <a:rPr lang="en-US" altLang="ko-KR" sz="1200" dirty="0">
                <a:solidFill>
                  <a:srgbClr val="C00000"/>
                </a:solidFill>
              </a:rPr>
              <a:t>use a relative grading system</a:t>
            </a:r>
            <a:r>
              <a:rPr lang="en-US" altLang="ko-KR" dirty="0"/>
              <a:t>. </a:t>
            </a:r>
            <a:endParaRPr lang="en-KR" dirty="0"/>
          </a:p>
          <a:p>
            <a:endParaRPr lang="en-KR" dirty="0"/>
          </a:p>
          <a:p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996256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31040</TotalTime>
  <Words>534</Words>
  <Application>Microsoft Macintosh PowerPoint</Application>
  <PresentationFormat>Widescreen</PresentationFormat>
  <Paragraphs>85</Paragraphs>
  <Slides>15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NanumGothic</vt:lpstr>
      <vt:lpstr>NanumSquare</vt:lpstr>
      <vt:lpstr>NanumSquare Bold</vt:lpstr>
      <vt:lpstr>NanumSquare ExtraBold</vt:lpstr>
      <vt:lpstr>Arial</vt:lpstr>
      <vt:lpstr>Calibri</vt:lpstr>
      <vt:lpstr>Helvetica</vt:lpstr>
      <vt:lpstr>Wingdings</vt:lpstr>
      <vt:lpstr>Office Theme</vt:lpstr>
      <vt:lpstr>AI Security: Course Logistics</vt:lpstr>
      <vt:lpstr>TA</vt:lpstr>
      <vt:lpstr>Textbook</vt:lpstr>
      <vt:lpstr>Grading</vt:lpstr>
      <vt:lpstr>GenAI Usage Policy Should We Use Generative AI?</vt:lpstr>
      <vt:lpstr>GenAI Usage Policy Should We Use Generative AI?</vt:lpstr>
      <vt:lpstr>GenAI Usage Policy Should We Use Generative AI?</vt:lpstr>
      <vt:lpstr>GenAI Usage Policy Should We Use Generative AI?</vt:lpstr>
      <vt:lpstr>GenAI Usage Policy</vt:lpstr>
      <vt:lpstr>Homeworks</vt:lpstr>
      <vt:lpstr>Homeworks</vt:lpstr>
      <vt:lpstr>Final Project</vt:lpstr>
      <vt:lpstr>Q&amp;A</vt:lpstr>
      <vt:lpstr>Q&amp;A</vt:lpstr>
      <vt:lpstr>Homeworks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Park, Sangdon</dc:creator>
  <cp:lastModifiedBy>Sangdon Park (박상돈/인공지능대학원)</cp:lastModifiedBy>
  <cp:revision>255</cp:revision>
  <cp:lastPrinted>2026-02-12T12:38:01Z</cp:lastPrinted>
  <dcterms:created xsi:type="dcterms:W3CDTF">2021-12-02T23:45:04Z</dcterms:created>
  <dcterms:modified xsi:type="dcterms:W3CDTF">2026-02-24T04:27:36Z</dcterms:modified>
</cp:coreProperties>
</file>